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5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295" r:id="rId96"/>
    <p:sldId id="296" r:id="rId97"/>
    <p:sldId id="297" r:id="rId98"/>
    <p:sldId id="298" r:id="rId99"/>
    <p:sldId id="299" r:id="rId100"/>
    <p:sldId id="300" r:id="rId101"/>
    <p:sldId id="301" r:id="rId102"/>
    <p:sldId id="302" r:id="rId103"/>
    <p:sldId id="303" r:id="rId104"/>
    <p:sldId id="304" r:id="rId105"/>
    <p:sldId id="305" r:id="rId10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League Spartan" charset="1" panose="00000800000000000000"/>
      <p:regular r:id="rId14"/>
    </p:embeddedFont>
    <p:embeddedFont>
      <p:font typeface="Roboto" charset="1" panose="02000000000000000000"/>
      <p:regular r:id="rId15"/>
    </p:embeddedFont>
    <p:embeddedFont>
      <p:font typeface="Roboto Bold" charset="1" panose="02000000000000000000"/>
      <p:regular r:id="rId16"/>
    </p:embeddedFont>
    <p:embeddedFont>
      <p:font typeface="Roboto Italics" charset="1" panose="02000000000000000000"/>
      <p:regular r:id="rId17"/>
    </p:embeddedFont>
    <p:embeddedFont>
      <p:font typeface="Roboto Bold Italics" charset="1" panose="02000000000000000000"/>
      <p:regular r:id="rId18"/>
    </p:embeddedFont>
    <p:embeddedFont>
      <p:font typeface="Open Sans Extra Bold" charset="1" panose="020B0906030804020204"/>
      <p:regular r:id="rId19"/>
    </p:embeddedFont>
    <p:embeddedFont>
      <p:font typeface="Open Sans Extra Bold Italics" charset="1" panose="020B0906030804020204"/>
      <p:regular r:id="rId20"/>
    </p:embeddedFont>
    <p:embeddedFont>
      <p:font typeface="Public Sans" charset="1" panose="00000000000000000000"/>
      <p:regular r:id="rId21"/>
    </p:embeddedFont>
    <p:embeddedFont>
      <p:font typeface="Public Sans Bold" charset="1" panose="00000000000000000000"/>
      <p:regular r:id="rId22"/>
    </p:embeddedFont>
    <p:embeddedFont>
      <p:font typeface="Public Sans Italics" charset="1" panose="00000000000000000000"/>
      <p:regular r:id="rId23"/>
    </p:embeddedFont>
    <p:embeddedFont>
      <p:font typeface="Public Sans Bold Italics" charset="1" panose="00000000000000000000"/>
      <p:regular r:id="rId24"/>
    </p:embeddedFont>
    <p:embeddedFont>
      <p:font typeface="Public Sans Thin" charset="1" panose="00000000000000000000"/>
      <p:regular r:id="rId25"/>
    </p:embeddedFont>
    <p:embeddedFont>
      <p:font typeface="Public Sans Thin Italics" charset="1" panose="00000000000000000000"/>
      <p:regular r:id="rId26"/>
    </p:embeddedFont>
    <p:embeddedFont>
      <p:font typeface="Public Sans Medium" charset="1" panose="00000000000000000000"/>
      <p:regular r:id="rId27"/>
    </p:embeddedFont>
    <p:embeddedFont>
      <p:font typeface="Public Sans Medium Italics" charset="1" panose="00000000000000000000"/>
      <p:regular r:id="rId28"/>
    </p:embeddedFont>
    <p:embeddedFont>
      <p:font typeface="Public Sans Heavy" charset="1" panose="00000000000000000000"/>
      <p:regular r:id="rId29"/>
    </p:embeddedFont>
    <p:embeddedFont>
      <p:font typeface="Public Sans Heavy Italics" charset="1" panose="00000000000000000000"/>
      <p:regular r:id="rId30"/>
    </p:embeddedFont>
    <p:embeddedFont>
      <p:font typeface="Open Sans" charset="1" panose="020B0606030504020204"/>
      <p:regular r:id="rId31"/>
    </p:embeddedFont>
    <p:embeddedFont>
      <p:font typeface="Open Sans Bold" charset="1" panose="020B0806030504020204"/>
      <p:regular r:id="rId32"/>
    </p:embeddedFont>
    <p:embeddedFont>
      <p:font typeface="Open Sans Italics" charset="1" panose="020B0606030504020204"/>
      <p:regular r:id="rId33"/>
    </p:embeddedFont>
    <p:embeddedFont>
      <p:font typeface="Open Sans Bold Italics" charset="1" panose="020B0806030504020204"/>
      <p:regular r:id="rId34"/>
    </p:embeddedFont>
    <p:embeddedFont>
      <p:font typeface="Open Sans Light" charset="1" panose="020B0306030504020204"/>
      <p:regular r:id="rId35"/>
    </p:embeddedFont>
    <p:embeddedFont>
      <p:font typeface="Open Sans Light Italics" charset="1" panose="020B0306030504020204"/>
      <p:regular r:id="rId36"/>
    </p:embeddedFont>
    <p:embeddedFont>
      <p:font typeface="Open Sans Ultra-Bold" charset="1" panose="00000000000000000000"/>
      <p:regular r:id="rId37"/>
    </p:embeddedFont>
    <p:embeddedFont>
      <p:font typeface="Open Sans Ultra-Bold Italics" charset="1" panose="00000000000000000000"/>
      <p:regular r:id="rId38"/>
    </p:embeddedFont>
    <p:embeddedFont>
      <p:font typeface="Montserrat" charset="1" panose="00000500000000000000"/>
      <p:regular r:id="rId39"/>
    </p:embeddedFont>
    <p:embeddedFont>
      <p:font typeface="Montserrat Bold" charset="1" panose="00000800000000000000"/>
      <p:regular r:id="rId40"/>
    </p:embeddedFont>
    <p:embeddedFont>
      <p:font typeface="Montserrat Italics" charset="1" panose="00000500000000000000"/>
      <p:regular r:id="rId41"/>
    </p:embeddedFont>
    <p:embeddedFont>
      <p:font typeface="Montserrat Bold Italics" charset="1" panose="00000800000000000000"/>
      <p:regular r:id="rId42"/>
    </p:embeddedFont>
    <p:embeddedFont>
      <p:font typeface="Montserrat Thin" charset="1" panose="00000300000000000000"/>
      <p:regular r:id="rId43"/>
    </p:embeddedFont>
    <p:embeddedFont>
      <p:font typeface="Montserrat Thin Italics" charset="1" panose="00000300000000000000"/>
      <p:regular r:id="rId44"/>
    </p:embeddedFont>
    <p:embeddedFont>
      <p:font typeface="Montserrat Extra-Light" charset="1" panose="00000300000000000000"/>
      <p:regular r:id="rId45"/>
    </p:embeddedFont>
    <p:embeddedFont>
      <p:font typeface="Montserrat Extra-Light Italics" charset="1" panose="00000300000000000000"/>
      <p:regular r:id="rId46"/>
    </p:embeddedFont>
    <p:embeddedFont>
      <p:font typeface="Montserrat Light" charset="1" panose="00000400000000000000"/>
      <p:regular r:id="rId47"/>
    </p:embeddedFont>
    <p:embeddedFont>
      <p:font typeface="Montserrat Light Italics" charset="1" panose="00000400000000000000"/>
      <p:regular r:id="rId48"/>
    </p:embeddedFont>
    <p:embeddedFont>
      <p:font typeface="Montserrat Medium" charset="1" panose="00000600000000000000"/>
      <p:regular r:id="rId49"/>
    </p:embeddedFont>
    <p:embeddedFont>
      <p:font typeface="Montserrat Medium Italics" charset="1" panose="00000600000000000000"/>
      <p:regular r:id="rId50"/>
    </p:embeddedFont>
    <p:embeddedFont>
      <p:font typeface="Montserrat Semi-Bold" charset="1" panose="00000700000000000000"/>
      <p:regular r:id="rId51"/>
    </p:embeddedFont>
    <p:embeddedFont>
      <p:font typeface="Montserrat Semi-Bold Italics" charset="1" panose="00000700000000000000"/>
      <p:regular r:id="rId52"/>
    </p:embeddedFont>
    <p:embeddedFont>
      <p:font typeface="Montserrat Ultra-Bold" charset="1" panose="00000900000000000000"/>
      <p:regular r:id="rId53"/>
    </p:embeddedFont>
    <p:embeddedFont>
      <p:font typeface="Montserrat Ultra-Bold Italics" charset="1" panose="00000900000000000000"/>
      <p:regular r:id="rId54"/>
    </p:embeddedFont>
    <p:embeddedFont>
      <p:font typeface="Montserrat Heavy" charset="1" panose="00000A00000000000000"/>
      <p:regular r:id="rId55"/>
    </p:embeddedFont>
    <p:embeddedFont>
      <p:font typeface="Montserrat Heavy Italics" charset="1" panose="00000A0000000000000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44.xml" Type="http://schemas.openxmlformats.org/officeDocument/2006/relationships/slide"/><Relationship Id="rId101" Target="slides/slide45.xml" Type="http://schemas.openxmlformats.org/officeDocument/2006/relationships/slide"/><Relationship Id="rId102" Target="slides/slide46.xml" Type="http://schemas.openxmlformats.org/officeDocument/2006/relationships/slide"/><Relationship Id="rId103" Target="slides/slide47.xml" Type="http://schemas.openxmlformats.org/officeDocument/2006/relationships/slide"/><Relationship Id="rId104" Target="slides/slide48.xml" Type="http://schemas.openxmlformats.org/officeDocument/2006/relationships/slide"/><Relationship Id="rId105" Target="slides/slide49.xml" Type="http://schemas.openxmlformats.org/officeDocument/2006/relationships/slide"/><Relationship Id="rId106" Target="slides/slide50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slides/slide1.xml" Type="http://schemas.openxmlformats.org/officeDocument/2006/relationships/slide"/><Relationship Id="rId58" Target="slides/slide2.xml" Type="http://schemas.openxmlformats.org/officeDocument/2006/relationships/slide"/><Relationship Id="rId59" Target="slides/slide3.xml" Type="http://schemas.openxmlformats.org/officeDocument/2006/relationships/slide"/><Relationship Id="rId6" Target="fonts/font6.fntdata" Type="http://schemas.openxmlformats.org/officeDocument/2006/relationships/font"/><Relationship Id="rId60" Target="slides/slide4.xml" Type="http://schemas.openxmlformats.org/officeDocument/2006/relationships/slide"/><Relationship Id="rId61" Target="slides/slide5.xml" Type="http://schemas.openxmlformats.org/officeDocument/2006/relationships/slide"/><Relationship Id="rId62" Target="slides/slide6.xml" Type="http://schemas.openxmlformats.org/officeDocument/2006/relationships/slide"/><Relationship Id="rId63" Target="slides/slide7.xml" Type="http://schemas.openxmlformats.org/officeDocument/2006/relationships/slide"/><Relationship Id="rId64" Target="slides/slide8.xml" Type="http://schemas.openxmlformats.org/officeDocument/2006/relationships/slide"/><Relationship Id="rId65" Target="slides/slide9.xml" Type="http://schemas.openxmlformats.org/officeDocument/2006/relationships/slide"/><Relationship Id="rId66" Target="slides/slide10.xml" Type="http://schemas.openxmlformats.org/officeDocument/2006/relationships/slide"/><Relationship Id="rId67" Target="slides/slide11.xml" Type="http://schemas.openxmlformats.org/officeDocument/2006/relationships/slide"/><Relationship Id="rId68" Target="slides/slide12.xml" Type="http://schemas.openxmlformats.org/officeDocument/2006/relationships/slide"/><Relationship Id="rId69" Target="slides/slide13.xml" Type="http://schemas.openxmlformats.org/officeDocument/2006/relationships/slide"/><Relationship Id="rId7" Target="fonts/font7.fntdata" Type="http://schemas.openxmlformats.org/officeDocument/2006/relationships/font"/><Relationship Id="rId70" Target="slides/slide14.xml" Type="http://schemas.openxmlformats.org/officeDocument/2006/relationships/slide"/><Relationship Id="rId71" Target="slides/slide15.xml" Type="http://schemas.openxmlformats.org/officeDocument/2006/relationships/slide"/><Relationship Id="rId72" Target="slides/slide16.xml" Type="http://schemas.openxmlformats.org/officeDocument/2006/relationships/slide"/><Relationship Id="rId73" Target="slides/slide17.xml" Type="http://schemas.openxmlformats.org/officeDocument/2006/relationships/slide"/><Relationship Id="rId74" Target="slides/slide18.xml" Type="http://schemas.openxmlformats.org/officeDocument/2006/relationships/slide"/><Relationship Id="rId75" Target="slides/slide19.xml" Type="http://schemas.openxmlformats.org/officeDocument/2006/relationships/slide"/><Relationship Id="rId76" Target="slides/slide20.xml" Type="http://schemas.openxmlformats.org/officeDocument/2006/relationships/slide"/><Relationship Id="rId77" Target="slides/slide21.xml" Type="http://schemas.openxmlformats.org/officeDocument/2006/relationships/slide"/><Relationship Id="rId78" Target="slides/slide22.xml" Type="http://schemas.openxmlformats.org/officeDocument/2006/relationships/slide"/><Relationship Id="rId79" Target="slides/slide23.xml" Type="http://schemas.openxmlformats.org/officeDocument/2006/relationships/slide"/><Relationship Id="rId8" Target="fonts/font8.fntdata" Type="http://schemas.openxmlformats.org/officeDocument/2006/relationships/font"/><Relationship Id="rId80" Target="slides/slide24.xml" Type="http://schemas.openxmlformats.org/officeDocument/2006/relationships/slide"/><Relationship Id="rId81" Target="slides/slide25.xml" Type="http://schemas.openxmlformats.org/officeDocument/2006/relationships/slide"/><Relationship Id="rId82" Target="slides/slide26.xml" Type="http://schemas.openxmlformats.org/officeDocument/2006/relationships/slide"/><Relationship Id="rId83" Target="slides/slide27.xml" Type="http://schemas.openxmlformats.org/officeDocument/2006/relationships/slide"/><Relationship Id="rId84" Target="slides/slide28.xml" Type="http://schemas.openxmlformats.org/officeDocument/2006/relationships/slide"/><Relationship Id="rId85" Target="slides/slide29.xml" Type="http://schemas.openxmlformats.org/officeDocument/2006/relationships/slide"/><Relationship Id="rId86" Target="slides/slide30.xml" Type="http://schemas.openxmlformats.org/officeDocument/2006/relationships/slide"/><Relationship Id="rId87" Target="slides/slide31.xml" Type="http://schemas.openxmlformats.org/officeDocument/2006/relationships/slide"/><Relationship Id="rId88" Target="slides/slide32.xml" Type="http://schemas.openxmlformats.org/officeDocument/2006/relationships/slide"/><Relationship Id="rId89" Target="slides/slide33.xml" Type="http://schemas.openxmlformats.org/officeDocument/2006/relationships/slide"/><Relationship Id="rId9" Target="fonts/font9.fntdata" Type="http://schemas.openxmlformats.org/officeDocument/2006/relationships/font"/><Relationship Id="rId90" Target="slides/slide34.xml" Type="http://schemas.openxmlformats.org/officeDocument/2006/relationships/slide"/><Relationship Id="rId91" Target="slides/slide35.xml" Type="http://schemas.openxmlformats.org/officeDocument/2006/relationships/slide"/><Relationship Id="rId92" Target="slides/slide36.xml" Type="http://schemas.openxmlformats.org/officeDocument/2006/relationships/slide"/><Relationship Id="rId93" Target="slides/slide37.xml" Type="http://schemas.openxmlformats.org/officeDocument/2006/relationships/slide"/><Relationship Id="rId94" Target="slides/slide38.xml" Type="http://schemas.openxmlformats.org/officeDocument/2006/relationships/slide"/><Relationship Id="rId95" Target="slides/slide39.xml" Type="http://schemas.openxmlformats.org/officeDocument/2006/relationships/slide"/><Relationship Id="rId96" Target="slides/slide40.xml" Type="http://schemas.openxmlformats.org/officeDocument/2006/relationships/slide"/><Relationship Id="rId97" Target="slides/slide41.xml" Type="http://schemas.openxmlformats.org/officeDocument/2006/relationships/slide"/><Relationship Id="rId98" Target="slides/slide42.xml" Type="http://schemas.openxmlformats.org/officeDocument/2006/relationships/slide"/><Relationship Id="rId99" Target="slides/slide43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96.png" Type="http://schemas.openxmlformats.org/officeDocument/2006/relationships/image"/><Relationship Id="rId12" Target="../media/image9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png" Type="http://schemas.openxmlformats.org/officeDocument/2006/relationships/image"/><Relationship Id="rId4" Target="../media/image105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5426"/>
            <a:ext cx="9657581" cy="75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2624">
                <a:solidFill>
                  <a:srgbClr val="FFFFFF"/>
                </a:solidFill>
                <a:latin typeface="Kollektif Bold"/>
              </a:rPr>
              <a:t>AMDL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916456"/>
            <a:ext cx="9395669" cy="249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29"/>
              </a:lnSpc>
            </a:pPr>
            <a:r>
              <a:rPr lang="en-US" sz="8844" spc="946">
                <a:solidFill>
                  <a:srgbClr val="FFFFFF"/>
                </a:solidFill>
                <a:latin typeface="Public Sans Bold"/>
              </a:rPr>
              <a:t>SOFTWARE &amp; TECNOLOGY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39781"/>
            <a:ext cx="662353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0"/>
              </a:lnSpc>
            </a:pPr>
            <a:r>
              <a:rPr lang="en-US" sz="2500" spc="212">
                <a:solidFill>
                  <a:srgbClr val="FFFFFF"/>
                </a:solidFill>
                <a:latin typeface="Kollektif Bold"/>
              </a:rPr>
              <a:t>PROYECTO INTEGRADOR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1131" y="8756727"/>
            <a:ext cx="428058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 spc="312">
                <a:solidFill>
                  <a:srgbClr val="FFFFFF"/>
                </a:solidFill>
                <a:latin typeface="Kollektif Bold"/>
              </a:rPr>
              <a:t>AGOSTO 2023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83826" y="1082628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34879" y="2903857"/>
            <a:ext cx="12618243" cy="4479286"/>
          </a:xfrm>
          <a:custGeom>
            <a:avLst/>
            <a:gdLst/>
            <a:ahLst/>
            <a:cxnLst/>
            <a:rect r="r" b="b" t="t" l="l"/>
            <a:pathLst>
              <a:path h="4479286" w="12618243">
                <a:moveTo>
                  <a:pt x="0" y="0"/>
                </a:moveTo>
                <a:lnTo>
                  <a:pt x="12618242" y="0"/>
                </a:lnTo>
                <a:lnTo>
                  <a:pt x="12618242" y="4479286"/>
                </a:lnTo>
                <a:lnTo>
                  <a:pt x="0" y="4479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81676" y="1258961"/>
            <a:ext cx="342395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Pruebas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930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97941" y="608353"/>
            <a:ext cx="6283329" cy="5113059"/>
          </a:xfrm>
          <a:custGeom>
            <a:avLst/>
            <a:gdLst/>
            <a:ahLst/>
            <a:cxnLst/>
            <a:rect r="r" b="b" t="t" l="l"/>
            <a:pathLst>
              <a:path h="5113059" w="6283329">
                <a:moveTo>
                  <a:pt x="0" y="0"/>
                </a:moveTo>
                <a:lnTo>
                  <a:pt x="6283329" y="0"/>
                </a:lnTo>
                <a:lnTo>
                  <a:pt x="6283329" y="5113059"/>
                </a:lnTo>
                <a:lnTo>
                  <a:pt x="0" y="51130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96706" y="5408472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Base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1630984"/>
            <a:ext cx="114429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FFFFFF"/>
                </a:solidFill>
                <a:latin typeface="Roboto Bold"/>
              </a:rPr>
              <a:t>IDENTIFICACION DE ENTIDADES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67440" y="4095306"/>
            <a:ext cx="3998010" cy="4411597"/>
          </a:xfrm>
          <a:custGeom>
            <a:avLst/>
            <a:gdLst/>
            <a:ahLst/>
            <a:cxnLst/>
            <a:rect r="r" b="b" t="t" l="l"/>
            <a:pathLst>
              <a:path h="4411597" w="3998010">
                <a:moveTo>
                  <a:pt x="0" y="0"/>
                </a:moveTo>
                <a:lnTo>
                  <a:pt x="3998010" y="0"/>
                </a:lnTo>
                <a:lnTo>
                  <a:pt x="3998010" y="4411598"/>
                </a:lnTo>
                <a:lnTo>
                  <a:pt x="0" y="4411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7444" y="3277235"/>
            <a:ext cx="565285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ATRACTIVO TURISTICO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COMENTARIO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CRITERIO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ESTABLECIMIENTO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UBICACIÓN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USUARIO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PERSONA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PUEBLO MAGICO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ROL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VALORACION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476562"/>
            <a:ext cx="5723127" cy="3719274"/>
          </a:xfrm>
          <a:custGeom>
            <a:avLst/>
            <a:gdLst/>
            <a:ahLst/>
            <a:cxnLst/>
            <a:rect r="r" b="b" t="t" l="l"/>
            <a:pathLst>
              <a:path h="3719274" w="5723127">
                <a:moveTo>
                  <a:pt x="0" y="0"/>
                </a:moveTo>
                <a:lnTo>
                  <a:pt x="5723127" y="0"/>
                </a:lnTo>
                <a:lnTo>
                  <a:pt x="5723127" y="3719274"/>
                </a:lnTo>
                <a:lnTo>
                  <a:pt x="0" y="3719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23127" y="3562105"/>
            <a:ext cx="6300560" cy="3719274"/>
          </a:xfrm>
          <a:custGeom>
            <a:avLst/>
            <a:gdLst/>
            <a:ahLst/>
            <a:cxnLst/>
            <a:rect r="r" b="b" t="t" l="l"/>
            <a:pathLst>
              <a:path h="3719274" w="6300560">
                <a:moveTo>
                  <a:pt x="0" y="0"/>
                </a:moveTo>
                <a:lnTo>
                  <a:pt x="6300560" y="0"/>
                </a:lnTo>
                <a:lnTo>
                  <a:pt x="6300560" y="3719273"/>
                </a:lnTo>
                <a:lnTo>
                  <a:pt x="0" y="37192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402" y="6723291"/>
            <a:ext cx="5532725" cy="3304025"/>
          </a:xfrm>
          <a:custGeom>
            <a:avLst/>
            <a:gdLst/>
            <a:ahLst/>
            <a:cxnLst/>
            <a:rect r="r" b="b" t="t" l="l"/>
            <a:pathLst>
              <a:path h="3304025" w="5532725">
                <a:moveTo>
                  <a:pt x="0" y="0"/>
                </a:moveTo>
                <a:lnTo>
                  <a:pt x="5532725" y="0"/>
                </a:lnTo>
                <a:lnTo>
                  <a:pt x="5532725" y="3304026"/>
                </a:lnTo>
                <a:lnTo>
                  <a:pt x="0" y="33040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88141" y="6319661"/>
            <a:ext cx="6954618" cy="3736937"/>
          </a:xfrm>
          <a:custGeom>
            <a:avLst/>
            <a:gdLst/>
            <a:ahLst/>
            <a:cxnLst/>
            <a:rect r="r" b="b" t="t" l="l"/>
            <a:pathLst>
              <a:path h="3736937" w="6954618">
                <a:moveTo>
                  <a:pt x="0" y="0"/>
                </a:moveTo>
                <a:lnTo>
                  <a:pt x="6954618" y="0"/>
                </a:lnTo>
                <a:lnTo>
                  <a:pt x="6954618" y="3736937"/>
                </a:lnTo>
                <a:lnTo>
                  <a:pt x="0" y="37369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22550" y="1543112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IDENTIFICACION DE ATRIBUTOS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949761" y="2476562"/>
            <a:ext cx="6193328" cy="3719274"/>
          </a:xfrm>
          <a:custGeom>
            <a:avLst/>
            <a:gdLst/>
            <a:ahLst/>
            <a:cxnLst/>
            <a:rect r="r" b="b" t="t" l="l"/>
            <a:pathLst>
              <a:path h="3719274" w="6193328">
                <a:moveTo>
                  <a:pt x="0" y="0"/>
                </a:moveTo>
                <a:lnTo>
                  <a:pt x="6193328" y="0"/>
                </a:lnTo>
                <a:lnTo>
                  <a:pt x="6193328" y="3719274"/>
                </a:lnTo>
                <a:lnTo>
                  <a:pt x="0" y="37192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562287"/>
            <a:ext cx="5350242" cy="3520113"/>
          </a:xfrm>
          <a:custGeom>
            <a:avLst/>
            <a:gdLst/>
            <a:ahLst/>
            <a:cxnLst/>
            <a:rect r="r" b="b" t="t" l="l"/>
            <a:pathLst>
              <a:path h="3520113" w="5350242">
                <a:moveTo>
                  <a:pt x="0" y="0"/>
                </a:moveTo>
                <a:lnTo>
                  <a:pt x="5350242" y="0"/>
                </a:lnTo>
                <a:lnTo>
                  <a:pt x="5350242" y="3520113"/>
                </a:lnTo>
                <a:lnTo>
                  <a:pt x="0" y="3520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19538" y="2562287"/>
            <a:ext cx="5268462" cy="3520113"/>
          </a:xfrm>
          <a:custGeom>
            <a:avLst/>
            <a:gdLst/>
            <a:ahLst/>
            <a:cxnLst/>
            <a:rect r="r" b="b" t="t" l="l"/>
            <a:pathLst>
              <a:path h="3520113" w="5268462">
                <a:moveTo>
                  <a:pt x="0" y="0"/>
                </a:moveTo>
                <a:lnTo>
                  <a:pt x="5268462" y="0"/>
                </a:lnTo>
                <a:lnTo>
                  <a:pt x="5268462" y="3520113"/>
                </a:lnTo>
                <a:lnTo>
                  <a:pt x="0" y="35201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75121" y="6577700"/>
            <a:ext cx="5822082" cy="3734758"/>
          </a:xfrm>
          <a:custGeom>
            <a:avLst/>
            <a:gdLst/>
            <a:ahLst/>
            <a:cxnLst/>
            <a:rect r="r" b="b" t="t" l="l"/>
            <a:pathLst>
              <a:path h="3734758" w="5822082">
                <a:moveTo>
                  <a:pt x="0" y="0"/>
                </a:moveTo>
                <a:lnTo>
                  <a:pt x="5822082" y="0"/>
                </a:lnTo>
                <a:lnTo>
                  <a:pt x="5822082" y="3734758"/>
                </a:lnTo>
                <a:lnTo>
                  <a:pt x="0" y="37347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97822" y="6552242"/>
            <a:ext cx="5055947" cy="3734758"/>
          </a:xfrm>
          <a:custGeom>
            <a:avLst/>
            <a:gdLst/>
            <a:ahLst/>
            <a:cxnLst/>
            <a:rect r="r" b="b" t="t" l="l"/>
            <a:pathLst>
              <a:path h="3734758" w="5055947">
                <a:moveTo>
                  <a:pt x="0" y="0"/>
                </a:moveTo>
                <a:lnTo>
                  <a:pt x="5055947" y="0"/>
                </a:lnTo>
                <a:lnTo>
                  <a:pt x="5055947" y="3734758"/>
                </a:lnTo>
                <a:lnTo>
                  <a:pt x="0" y="37347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22550" y="1543112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IDENTIFICACION DE ATRIBUTOS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848037"/>
            <a:ext cx="5215193" cy="3256376"/>
          </a:xfrm>
          <a:custGeom>
            <a:avLst/>
            <a:gdLst/>
            <a:ahLst/>
            <a:cxnLst/>
            <a:rect r="r" b="b" t="t" l="l"/>
            <a:pathLst>
              <a:path h="3256376" w="5215193">
                <a:moveTo>
                  <a:pt x="0" y="0"/>
                </a:moveTo>
                <a:lnTo>
                  <a:pt x="5215193" y="0"/>
                </a:lnTo>
                <a:lnTo>
                  <a:pt x="5215193" y="3256377"/>
                </a:lnTo>
                <a:lnTo>
                  <a:pt x="0" y="3256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10740" y="2639519"/>
            <a:ext cx="4853356" cy="3673412"/>
          </a:xfrm>
          <a:custGeom>
            <a:avLst/>
            <a:gdLst/>
            <a:ahLst/>
            <a:cxnLst/>
            <a:rect r="r" b="b" t="t" l="l"/>
            <a:pathLst>
              <a:path h="3673412" w="4853356">
                <a:moveTo>
                  <a:pt x="0" y="0"/>
                </a:moveTo>
                <a:lnTo>
                  <a:pt x="4853357" y="0"/>
                </a:lnTo>
                <a:lnTo>
                  <a:pt x="4853357" y="3673412"/>
                </a:lnTo>
                <a:lnTo>
                  <a:pt x="0" y="36734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68357" y="2652307"/>
            <a:ext cx="4305100" cy="3660624"/>
          </a:xfrm>
          <a:custGeom>
            <a:avLst/>
            <a:gdLst/>
            <a:ahLst/>
            <a:cxnLst/>
            <a:rect r="r" b="b" t="t" l="l"/>
            <a:pathLst>
              <a:path h="3660624" w="4305100">
                <a:moveTo>
                  <a:pt x="0" y="0"/>
                </a:moveTo>
                <a:lnTo>
                  <a:pt x="4305100" y="0"/>
                </a:lnTo>
                <a:lnTo>
                  <a:pt x="4305100" y="3660624"/>
                </a:lnTo>
                <a:lnTo>
                  <a:pt x="0" y="3660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51965" y="6598681"/>
            <a:ext cx="5529784" cy="3547137"/>
          </a:xfrm>
          <a:custGeom>
            <a:avLst/>
            <a:gdLst/>
            <a:ahLst/>
            <a:cxnLst/>
            <a:rect r="r" b="b" t="t" l="l"/>
            <a:pathLst>
              <a:path h="3547137" w="5529784">
                <a:moveTo>
                  <a:pt x="0" y="0"/>
                </a:moveTo>
                <a:lnTo>
                  <a:pt x="5529784" y="0"/>
                </a:lnTo>
                <a:lnTo>
                  <a:pt x="5529784" y="3547137"/>
                </a:lnTo>
                <a:lnTo>
                  <a:pt x="0" y="35471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36956" y="6608206"/>
            <a:ext cx="6093419" cy="3537612"/>
          </a:xfrm>
          <a:custGeom>
            <a:avLst/>
            <a:gdLst/>
            <a:ahLst/>
            <a:cxnLst/>
            <a:rect r="r" b="b" t="t" l="l"/>
            <a:pathLst>
              <a:path h="3537612" w="6093419">
                <a:moveTo>
                  <a:pt x="0" y="0"/>
                </a:moveTo>
                <a:lnTo>
                  <a:pt x="6093419" y="0"/>
                </a:lnTo>
                <a:lnTo>
                  <a:pt x="6093419" y="3537612"/>
                </a:lnTo>
                <a:lnTo>
                  <a:pt x="0" y="35376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22550" y="1543112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CLASIFICACIÓN DE ATRIBUTOS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848037"/>
            <a:ext cx="5338723" cy="3519045"/>
          </a:xfrm>
          <a:custGeom>
            <a:avLst/>
            <a:gdLst/>
            <a:ahLst/>
            <a:cxnLst/>
            <a:rect r="r" b="b" t="t" l="l"/>
            <a:pathLst>
              <a:path h="3519045" w="5338723">
                <a:moveTo>
                  <a:pt x="0" y="0"/>
                </a:moveTo>
                <a:lnTo>
                  <a:pt x="5338723" y="0"/>
                </a:lnTo>
                <a:lnTo>
                  <a:pt x="5338723" y="3519045"/>
                </a:lnTo>
                <a:lnTo>
                  <a:pt x="0" y="3519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46503" y="2848037"/>
            <a:ext cx="5085494" cy="3519045"/>
          </a:xfrm>
          <a:custGeom>
            <a:avLst/>
            <a:gdLst/>
            <a:ahLst/>
            <a:cxnLst/>
            <a:rect r="r" b="b" t="t" l="l"/>
            <a:pathLst>
              <a:path h="3519045" w="5085494">
                <a:moveTo>
                  <a:pt x="0" y="0"/>
                </a:moveTo>
                <a:lnTo>
                  <a:pt x="5085494" y="0"/>
                </a:lnTo>
                <a:lnTo>
                  <a:pt x="5085494" y="3519045"/>
                </a:lnTo>
                <a:lnTo>
                  <a:pt x="0" y="35190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34102" y="2783679"/>
            <a:ext cx="5453898" cy="3583403"/>
          </a:xfrm>
          <a:custGeom>
            <a:avLst/>
            <a:gdLst/>
            <a:ahLst/>
            <a:cxnLst/>
            <a:rect r="r" b="b" t="t" l="l"/>
            <a:pathLst>
              <a:path h="3583403" w="5453898">
                <a:moveTo>
                  <a:pt x="0" y="0"/>
                </a:moveTo>
                <a:lnTo>
                  <a:pt x="5453898" y="0"/>
                </a:lnTo>
                <a:lnTo>
                  <a:pt x="5453898" y="3583403"/>
                </a:lnTo>
                <a:lnTo>
                  <a:pt x="0" y="35834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30564" y="6490907"/>
            <a:ext cx="4873015" cy="3705865"/>
          </a:xfrm>
          <a:custGeom>
            <a:avLst/>
            <a:gdLst/>
            <a:ahLst/>
            <a:cxnLst/>
            <a:rect r="r" b="b" t="t" l="l"/>
            <a:pathLst>
              <a:path h="3705865" w="4873015">
                <a:moveTo>
                  <a:pt x="0" y="0"/>
                </a:moveTo>
                <a:lnTo>
                  <a:pt x="4873015" y="0"/>
                </a:lnTo>
                <a:lnTo>
                  <a:pt x="4873015" y="3705866"/>
                </a:lnTo>
                <a:lnTo>
                  <a:pt x="0" y="37058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56792" y="6490907"/>
            <a:ext cx="5593759" cy="3705865"/>
          </a:xfrm>
          <a:custGeom>
            <a:avLst/>
            <a:gdLst/>
            <a:ahLst/>
            <a:cxnLst/>
            <a:rect r="r" b="b" t="t" l="l"/>
            <a:pathLst>
              <a:path h="3705865" w="5593759">
                <a:moveTo>
                  <a:pt x="0" y="0"/>
                </a:moveTo>
                <a:lnTo>
                  <a:pt x="5593759" y="0"/>
                </a:lnTo>
                <a:lnTo>
                  <a:pt x="5593759" y="3705866"/>
                </a:lnTo>
                <a:lnTo>
                  <a:pt x="0" y="37058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22550" y="1543112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CLASIFICACIÓN DE ATRIBUTOS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0966" y="3507485"/>
            <a:ext cx="6515536" cy="6431613"/>
          </a:xfrm>
          <a:custGeom>
            <a:avLst/>
            <a:gdLst/>
            <a:ahLst/>
            <a:cxnLst/>
            <a:rect r="r" b="b" t="t" l="l"/>
            <a:pathLst>
              <a:path h="6431613" w="6515536">
                <a:moveTo>
                  <a:pt x="0" y="0"/>
                </a:moveTo>
                <a:lnTo>
                  <a:pt x="6515537" y="0"/>
                </a:lnTo>
                <a:lnTo>
                  <a:pt x="6515537" y="6431612"/>
                </a:lnTo>
                <a:lnTo>
                  <a:pt x="0" y="6431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98645" y="3555034"/>
            <a:ext cx="5952851" cy="6492005"/>
          </a:xfrm>
          <a:custGeom>
            <a:avLst/>
            <a:gdLst/>
            <a:ahLst/>
            <a:cxnLst/>
            <a:rect r="r" b="b" t="t" l="l"/>
            <a:pathLst>
              <a:path h="6492005" w="5952851">
                <a:moveTo>
                  <a:pt x="0" y="0"/>
                </a:moveTo>
                <a:lnTo>
                  <a:pt x="5952852" y="0"/>
                </a:lnTo>
                <a:lnTo>
                  <a:pt x="5952852" y="6492005"/>
                </a:lnTo>
                <a:lnTo>
                  <a:pt x="0" y="6492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2550" y="1421434"/>
            <a:ext cx="114429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IDENTIFICACIÓN DE RELACIONES INDIVIDUALES ENTRE ENTIDADES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961056"/>
            <a:ext cx="5411274" cy="5297244"/>
          </a:xfrm>
          <a:custGeom>
            <a:avLst/>
            <a:gdLst/>
            <a:ahLst/>
            <a:cxnLst/>
            <a:rect r="r" b="b" t="t" l="l"/>
            <a:pathLst>
              <a:path h="5297244" w="5411274">
                <a:moveTo>
                  <a:pt x="0" y="0"/>
                </a:moveTo>
                <a:lnTo>
                  <a:pt x="5411274" y="0"/>
                </a:lnTo>
                <a:lnTo>
                  <a:pt x="5411274" y="5297244"/>
                </a:lnTo>
                <a:lnTo>
                  <a:pt x="0" y="5297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56542" y="3555034"/>
            <a:ext cx="6215364" cy="6501888"/>
          </a:xfrm>
          <a:custGeom>
            <a:avLst/>
            <a:gdLst/>
            <a:ahLst/>
            <a:cxnLst/>
            <a:rect r="r" b="b" t="t" l="l"/>
            <a:pathLst>
              <a:path h="6501888" w="6215364">
                <a:moveTo>
                  <a:pt x="0" y="0"/>
                </a:moveTo>
                <a:lnTo>
                  <a:pt x="6215364" y="0"/>
                </a:lnTo>
                <a:lnTo>
                  <a:pt x="6215364" y="6501888"/>
                </a:lnTo>
                <a:lnTo>
                  <a:pt x="0" y="65018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2550" y="1421434"/>
            <a:ext cx="114429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IDENTIFICACIÓN DE RELACIONES INDIVIDUALES ENTRE ENTIDADES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0586" y="3772110"/>
            <a:ext cx="5943929" cy="5902363"/>
          </a:xfrm>
          <a:custGeom>
            <a:avLst/>
            <a:gdLst/>
            <a:ahLst/>
            <a:cxnLst/>
            <a:rect r="r" b="b" t="t" l="l"/>
            <a:pathLst>
              <a:path h="5902363" w="5943929">
                <a:moveTo>
                  <a:pt x="0" y="0"/>
                </a:moveTo>
                <a:lnTo>
                  <a:pt x="5943929" y="0"/>
                </a:lnTo>
                <a:lnTo>
                  <a:pt x="5943929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93263" y="3164883"/>
            <a:ext cx="5344374" cy="6719764"/>
          </a:xfrm>
          <a:custGeom>
            <a:avLst/>
            <a:gdLst/>
            <a:ahLst/>
            <a:cxnLst/>
            <a:rect r="r" b="b" t="t" l="l"/>
            <a:pathLst>
              <a:path h="6719764" w="5344374">
                <a:moveTo>
                  <a:pt x="0" y="0"/>
                </a:moveTo>
                <a:lnTo>
                  <a:pt x="5344374" y="0"/>
                </a:lnTo>
                <a:lnTo>
                  <a:pt x="5344374" y="6719764"/>
                </a:lnTo>
                <a:lnTo>
                  <a:pt x="0" y="67197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2550" y="1421434"/>
            <a:ext cx="114429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IDENTIFICACIÓN DE RELACIONES INDIVIDUALES ENTRE ENTIDADES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1807" y="2904075"/>
            <a:ext cx="19874105" cy="3347202"/>
            <a:chOff x="0" y="0"/>
            <a:chExt cx="5439065" cy="916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916049"/>
            </a:xfrm>
            <a:custGeom>
              <a:avLst/>
              <a:gdLst/>
              <a:ahLst/>
              <a:cxnLst/>
              <a:rect r="r" b="b" t="t" l="l"/>
              <a:pathLst>
                <a:path h="916049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2848" y="4337761"/>
            <a:ext cx="3481495" cy="3481495"/>
            <a:chOff x="0" y="0"/>
            <a:chExt cx="4641994" cy="46419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75272" y="367663"/>
              <a:ext cx="3891450" cy="3891435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5364616" y="4337761"/>
            <a:ext cx="3481495" cy="3481495"/>
            <a:chOff x="0" y="0"/>
            <a:chExt cx="4641994" cy="46419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358851" y="367663"/>
              <a:ext cx="3891450" cy="3891435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4431" r="0" b="-45568"/>
                </a:stretch>
              </a:blip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9111938" y="4337761"/>
            <a:ext cx="3481495" cy="3481495"/>
            <a:chOff x="0" y="0"/>
            <a:chExt cx="4641994" cy="46419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375272" y="367663"/>
              <a:ext cx="3891450" cy="3891435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-50000"/>
                </a:stretch>
              </a:blip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2923426" y="4337761"/>
            <a:ext cx="3481495" cy="3481495"/>
            <a:chOff x="0" y="0"/>
            <a:chExt cx="4641994" cy="46419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359784" y="367663"/>
              <a:ext cx="3891450" cy="3891435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519415" y="1897684"/>
            <a:ext cx="6693951" cy="86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28094B"/>
                </a:solidFill>
                <a:latin typeface="Roboto Bold"/>
              </a:rPr>
              <a:t>NUESTRO EQUIPO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994" y="8064958"/>
            <a:ext cx="3409182" cy="79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309">
                <a:solidFill>
                  <a:srgbClr val="000000"/>
                </a:solidFill>
                <a:latin typeface="League Spartan"/>
              </a:rPr>
              <a:t>Alfredo Solis 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000000"/>
                </a:solidFill>
                <a:latin typeface="League Spartan"/>
              </a:rPr>
              <a:t>Sanchez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56381" y="8947463"/>
            <a:ext cx="2373060" cy="36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000000"/>
                </a:solidFill>
                <a:latin typeface="Montserrat Semi-Bold Italics"/>
              </a:rPr>
              <a:t>Documentador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19415" y="8064958"/>
            <a:ext cx="3288491" cy="79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000000"/>
                </a:solidFill>
                <a:latin typeface="League Spartan"/>
              </a:rPr>
              <a:t>Marco Antonio Rosas Gonzalez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18833" y="8947463"/>
            <a:ext cx="2373060" cy="73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000000"/>
                </a:solidFill>
                <a:latin typeface="Montserrat Semi-Bold Italics"/>
              </a:rPr>
              <a:t>Desarrollador Backend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68761" y="8064958"/>
            <a:ext cx="2918588" cy="79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000000"/>
                </a:solidFill>
                <a:latin typeface="League Spartan"/>
              </a:rPr>
              <a:t>Daniela Alvarez Ramirez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04212" y="8064958"/>
            <a:ext cx="2907640" cy="79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000000"/>
                </a:solidFill>
                <a:latin typeface="League Spartan"/>
              </a:rPr>
              <a:t>Lesly Yareth Hernandez Bonilla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24002" y="3400125"/>
            <a:ext cx="13020301" cy="73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FFFFFF"/>
                </a:solidFill>
                <a:latin typeface="Kollektif Bold"/>
              </a:rPr>
              <a:t>El nombre de la empresa esta derivado de las iniciales de cada uno de los integrantes del equipo. El equipo de desarrollo está conformado por: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28094B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43572" y="8947463"/>
            <a:ext cx="2373060" cy="111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Montserrat Semi-Bold Italics"/>
              </a:rPr>
              <a:t>DB Manager</a:t>
            </a:r>
          </a:p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000000"/>
                </a:solidFill>
                <a:latin typeface="Montserrat Semi-Bold Italics"/>
              </a:rPr>
              <a:t>Lider de Proyecto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32477" y="8947463"/>
            <a:ext cx="2373060" cy="73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000000"/>
                </a:solidFill>
                <a:latin typeface="Montserrat Semi-Bold Italics"/>
              </a:rPr>
              <a:t>Desarrollador Frontend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4088" y="3638156"/>
            <a:ext cx="5216924" cy="6170270"/>
          </a:xfrm>
          <a:custGeom>
            <a:avLst/>
            <a:gdLst/>
            <a:ahLst/>
            <a:cxnLst/>
            <a:rect r="r" b="b" t="t" l="l"/>
            <a:pathLst>
              <a:path h="6170270" w="5216924">
                <a:moveTo>
                  <a:pt x="0" y="0"/>
                </a:moveTo>
                <a:lnTo>
                  <a:pt x="5216924" y="0"/>
                </a:lnTo>
                <a:lnTo>
                  <a:pt x="5216924" y="6170270"/>
                </a:lnTo>
                <a:lnTo>
                  <a:pt x="0" y="6170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63444" y="3395960"/>
            <a:ext cx="5495856" cy="6654661"/>
          </a:xfrm>
          <a:custGeom>
            <a:avLst/>
            <a:gdLst/>
            <a:ahLst/>
            <a:cxnLst/>
            <a:rect r="r" b="b" t="t" l="l"/>
            <a:pathLst>
              <a:path h="6654661" w="5495856">
                <a:moveTo>
                  <a:pt x="0" y="0"/>
                </a:moveTo>
                <a:lnTo>
                  <a:pt x="5495856" y="0"/>
                </a:lnTo>
                <a:lnTo>
                  <a:pt x="5495856" y="6654662"/>
                </a:lnTo>
                <a:lnTo>
                  <a:pt x="0" y="66546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2550" y="1421434"/>
            <a:ext cx="114429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IDENTIFICACIÓN DE RELACIONES INDIVIDUALES ENTRE ENTIDADES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3628" y="3457677"/>
            <a:ext cx="5938137" cy="6531228"/>
          </a:xfrm>
          <a:custGeom>
            <a:avLst/>
            <a:gdLst/>
            <a:ahLst/>
            <a:cxnLst/>
            <a:rect r="r" b="b" t="t" l="l"/>
            <a:pathLst>
              <a:path h="6531228" w="5938137">
                <a:moveTo>
                  <a:pt x="0" y="0"/>
                </a:moveTo>
                <a:lnTo>
                  <a:pt x="5938137" y="0"/>
                </a:lnTo>
                <a:lnTo>
                  <a:pt x="5938137" y="6531228"/>
                </a:lnTo>
                <a:lnTo>
                  <a:pt x="0" y="6531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69894" y="3339118"/>
            <a:ext cx="5702012" cy="6768346"/>
          </a:xfrm>
          <a:custGeom>
            <a:avLst/>
            <a:gdLst/>
            <a:ahLst/>
            <a:cxnLst/>
            <a:rect r="r" b="b" t="t" l="l"/>
            <a:pathLst>
              <a:path h="6768346" w="5702012">
                <a:moveTo>
                  <a:pt x="0" y="0"/>
                </a:moveTo>
                <a:lnTo>
                  <a:pt x="5702012" y="0"/>
                </a:lnTo>
                <a:lnTo>
                  <a:pt x="5702012" y="6768346"/>
                </a:lnTo>
                <a:lnTo>
                  <a:pt x="0" y="6768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2550" y="1421434"/>
            <a:ext cx="114429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IDENTIFICACIÓN DE RELACIONES INDIVIDUALES ENTRE ENTIDADES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22550" y="1421434"/>
            <a:ext cx="11442900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ESPECIFICACIÓN DE CARDINALIDAD DE LAS RELACIONES IDENTIFICADAS</a:t>
            </a:r>
          </a:p>
          <a:p>
            <a:pPr algn="ctr">
              <a:lnSpc>
                <a:spcPts val="63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8252" y="3869332"/>
            <a:ext cx="5139522" cy="5176364"/>
          </a:xfrm>
          <a:custGeom>
            <a:avLst/>
            <a:gdLst/>
            <a:ahLst/>
            <a:cxnLst/>
            <a:rect r="r" b="b" t="t" l="l"/>
            <a:pathLst>
              <a:path h="5176364" w="5139522">
                <a:moveTo>
                  <a:pt x="0" y="0"/>
                </a:moveTo>
                <a:lnTo>
                  <a:pt x="5139522" y="0"/>
                </a:lnTo>
                <a:lnTo>
                  <a:pt x="5139522" y="5176365"/>
                </a:lnTo>
                <a:lnTo>
                  <a:pt x="0" y="5176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04933" y="3794995"/>
            <a:ext cx="4814637" cy="5250702"/>
          </a:xfrm>
          <a:custGeom>
            <a:avLst/>
            <a:gdLst/>
            <a:ahLst/>
            <a:cxnLst/>
            <a:rect r="r" b="b" t="t" l="l"/>
            <a:pathLst>
              <a:path h="5250702" w="4814637">
                <a:moveTo>
                  <a:pt x="0" y="0"/>
                </a:moveTo>
                <a:lnTo>
                  <a:pt x="4814637" y="0"/>
                </a:lnTo>
                <a:lnTo>
                  <a:pt x="4814637" y="5250702"/>
                </a:lnTo>
                <a:lnTo>
                  <a:pt x="0" y="525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56018" y="3794995"/>
            <a:ext cx="5363731" cy="5250702"/>
          </a:xfrm>
          <a:custGeom>
            <a:avLst/>
            <a:gdLst/>
            <a:ahLst/>
            <a:cxnLst/>
            <a:rect r="r" b="b" t="t" l="l"/>
            <a:pathLst>
              <a:path h="5250702" w="5363731">
                <a:moveTo>
                  <a:pt x="0" y="0"/>
                </a:moveTo>
                <a:lnTo>
                  <a:pt x="5363730" y="0"/>
                </a:lnTo>
                <a:lnTo>
                  <a:pt x="5363730" y="5250702"/>
                </a:lnTo>
                <a:lnTo>
                  <a:pt x="0" y="525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7378" y="4258204"/>
            <a:ext cx="4489022" cy="5000096"/>
          </a:xfrm>
          <a:custGeom>
            <a:avLst/>
            <a:gdLst/>
            <a:ahLst/>
            <a:cxnLst/>
            <a:rect r="r" b="b" t="t" l="l"/>
            <a:pathLst>
              <a:path h="5000096" w="4489022">
                <a:moveTo>
                  <a:pt x="0" y="0"/>
                </a:moveTo>
                <a:lnTo>
                  <a:pt x="4489022" y="0"/>
                </a:lnTo>
                <a:lnTo>
                  <a:pt x="4489022" y="5000096"/>
                </a:lnTo>
                <a:lnTo>
                  <a:pt x="0" y="5000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18813" y="4258204"/>
            <a:ext cx="5050374" cy="5015057"/>
          </a:xfrm>
          <a:custGeom>
            <a:avLst/>
            <a:gdLst/>
            <a:ahLst/>
            <a:cxnLst/>
            <a:rect r="r" b="b" t="t" l="l"/>
            <a:pathLst>
              <a:path h="5015057" w="5050374">
                <a:moveTo>
                  <a:pt x="0" y="0"/>
                </a:moveTo>
                <a:lnTo>
                  <a:pt x="5050374" y="0"/>
                </a:lnTo>
                <a:lnTo>
                  <a:pt x="5050374" y="5015057"/>
                </a:lnTo>
                <a:lnTo>
                  <a:pt x="0" y="5015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60207" y="4355134"/>
            <a:ext cx="4011699" cy="5044122"/>
          </a:xfrm>
          <a:custGeom>
            <a:avLst/>
            <a:gdLst/>
            <a:ahLst/>
            <a:cxnLst/>
            <a:rect r="r" b="b" t="t" l="l"/>
            <a:pathLst>
              <a:path h="5044122" w="4011699">
                <a:moveTo>
                  <a:pt x="0" y="0"/>
                </a:moveTo>
                <a:lnTo>
                  <a:pt x="4011699" y="0"/>
                </a:lnTo>
                <a:lnTo>
                  <a:pt x="4011699" y="5044122"/>
                </a:lnTo>
                <a:lnTo>
                  <a:pt x="0" y="50441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22550" y="1421434"/>
            <a:ext cx="11442900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ESPECIFICACIÓN DE CARDINALIDAD DE LAS RELACIONES IDENTIFICADAS</a:t>
            </a:r>
          </a:p>
          <a:p>
            <a:pPr algn="ctr">
              <a:lnSpc>
                <a:spcPts val="63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290" y="5958869"/>
            <a:ext cx="3659407" cy="4328131"/>
          </a:xfrm>
          <a:custGeom>
            <a:avLst/>
            <a:gdLst/>
            <a:ahLst/>
            <a:cxnLst/>
            <a:rect r="r" b="b" t="t" l="l"/>
            <a:pathLst>
              <a:path h="4328131" w="3659407">
                <a:moveTo>
                  <a:pt x="0" y="0"/>
                </a:moveTo>
                <a:lnTo>
                  <a:pt x="3659407" y="0"/>
                </a:lnTo>
                <a:lnTo>
                  <a:pt x="3659407" y="4328131"/>
                </a:lnTo>
                <a:lnTo>
                  <a:pt x="0" y="43281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67872" y="3548038"/>
            <a:ext cx="3423952" cy="4065685"/>
          </a:xfrm>
          <a:custGeom>
            <a:avLst/>
            <a:gdLst/>
            <a:ahLst/>
            <a:cxnLst/>
            <a:rect r="r" b="b" t="t" l="l"/>
            <a:pathLst>
              <a:path h="4065685" w="3423952">
                <a:moveTo>
                  <a:pt x="0" y="0"/>
                </a:moveTo>
                <a:lnTo>
                  <a:pt x="3423953" y="0"/>
                </a:lnTo>
                <a:lnTo>
                  <a:pt x="3423953" y="4065684"/>
                </a:lnTo>
                <a:lnTo>
                  <a:pt x="0" y="4065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958869"/>
            <a:ext cx="3705880" cy="4076017"/>
          </a:xfrm>
          <a:custGeom>
            <a:avLst/>
            <a:gdLst/>
            <a:ahLst/>
            <a:cxnLst/>
            <a:rect r="r" b="b" t="t" l="l"/>
            <a:pathLst>
              <a:path h="4076017" w="3705880">
                <a:moveTo>
                  <a:pt x="0" y="0"/>
                </a:moveTo>
                <a:lnTo>
                  <a:pt x="3705880" y="0"/>
                </a:lnTo>
                <a:lnTo>
                  <a:pt x="3705880" y="4076017"/>
                </a:lnTo>
                <a:lnTo>
                  <a:pt x="0" y="40760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80769" y="3164883"/>
            <a:ext cx="4070727" cy="4831994"/>
          </a:xfrm>
          <a:custGeom>
            <a:avLst/>
            <a:gdLst/>
            <a:ahLst/>
            <a:cxnLst/>
            <a:rect r="r" b="b" t="t" l="l"/>
            <a:pathLst>
              <a:path h="4831994" w="4070727">
                <a:moveTo>
                  <a:pt x="0" y="0"/>
                </a:moveTo>
                <a:lnTo>
                  <a:pt x="4070728" y="0"/>
                </a:lnTo>
                <a:lnTo>
                  <a:pt x="4070728" y="4831994"/>
                </a:lnTo>
                <a:lnTo>
                  <a:pt x="0" y="48319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22550" y="1421434"/>
            <a:ext cx="11442900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ESPECIFICACIÓN DE CARDINALIDAD DE LAS RELACIONES IDENTIFICADAS</a:t>
            </a:r>
          </a:p>
          <a:p>
            <a:pPr algn="ctr">
              <a:lnSpc>
                <a:spcPts val="63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57476" y="2602534"/>
            <a:ext cx="13573048" cy="7350974"/>
          </a:xfrm>
          <a:custGeom>
            <a:avLst/>
            <a:gdLst/>
            <a:ahLst/>
            <a:cxnLst/>
            <a:rect r="r" b="b" t="t" l="l"/>
            <a:pathLst>
              <a:path h="7350974" w="13573048">
                <a:moveTo>
                  <a:pt x="0" y="0"/>
                </a:moveTo>
                <a:lnTo>
                  <a:pt x="13573048" y="0"/>
                </a:lnTo>
                <a:lnTo>
                  <a:pt x="13573048" y="7350974"/>
                </a:lnTo>
                <a:lnTo>
                  <a:pt x="0" y="7350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2550" y="1421434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MODELO RELACIONAL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68164" y="3644346"/>
            <a:ext cx="9334940" cy="2998309"/>
          </a:xfrm>
          <a:custGeom>
            <a:avLst/>
            <a:gdLst/>
            <a:ahLst/>
            <a:cxnLst/>
            <a:rect r="r" b="b" t="t" l="l"/>
            <a:pathLst>
              <a:path h="2998309" w="9334940">
                <a:moveTo>
                  <a:pt x="0" y="0"/>
                </a:moveTo>
                <a:lnTo>
                  <a:pt x="9334941" y="0"/>
                </a:lnTo>
                <a:lnTo>
                  <a:pt x="9334941" y="2998308"/>
                </a:lnTo>
                <a:lnTo>
                  <a:pt x="0" y="2998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2550" y="1421434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ESTRUCTURA DE LA BD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84415" y="3618857"/>
            <a:ext cx="4579682" cy="5639443"/>
          </a:xfrm>
          <a:custGeom>
            <a:avLst/>
            <a:gdLst/>
            <a:ahLst/>
            <a:cxnLst/>
            <a:rect r="r" b="b" t="t" l="l"/>
            <a:pathLst>
              <a:path h="5639443" w="4579682">
                <a:moveTo>
                  <a:pt x="0" y="0"/>
                </a:moveTo>
                <a:lnTo>
                  <a:pt x="4579682" y="0"/>
                </a:lnTo>
                <a:lnTo>
                  <a:pt x="4579682" y="5639443"/>
                </a:lnTo>
                <a:lnTo>
                  <a:pt x="0" y="5639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2550" y="1421434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ESTRUCTURA DE LA BD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22550" y="2355258"/>
            <a:ext cx="1144290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Roboto Bold"/>
              </a:rPr>
              <a:t>TABLES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70709" y="3836537"/>
            <a:ext cx="6588591" cy="5773507"/>
          </a:xfrm>
          <a:custGeom>
            <a:avLst/>
            <a:gdLst/>
            <a:ahLst/>
            <a:cxnLst/>
            <a:rect r="r" b="b" t="t" l="l"/>
            <a:pathLst>
              <a:path h="5773507" w="6588591">
                <a:moveTo>
                  <a:pt x="0" y="0"/>
                </a:moveTo>
                <a:lnTo>
                  <a:pt x="6588591" y="0"/>
                </a:lnTo>
                <a:lnTo>
                  <a:pt x="6588591" y="5773508"/>
                </a:lnTo>
                <a:lnTo>
                  <a:pt x="0" y="57735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143500"/>
            <a:ext cx="8941007" cy="1629250"/>
          </a:xfrm>
          <a:custGeom>
            <a:avLst/>
            <a:gdLst/>
            <a:ahLst/>
            <a:cxnLst/>
            <a:rect r="r" b="b" t="t" l="l"/>
            <a:pathLst>
              <a:path h="1629250" w="8941007">
                <a:moveTo>
                  <a:pt x="0" y="0"/>
                </a:moveTo>
                <a:lnTo>
                  <a:pt x="8941007" y="0"/>
                </a:lnTo>
                <a:lnTo>
                  <a:pt x="8941007" y="1629250"/>
                </a:lnTo>
                <a:lnTo>
                  <a:pt x="0" y="1629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2550" y="1421434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ESTRUCTURA DE LA BD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2550" y="2355258"/>
            <a:ext cx="1144290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Roboto Bold"/>
              </a:rPr>
              <a:t>VIEWS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59318" y="3805357"/>
            <a:ext cx="9315214" cy="4907680"/>
          </a:xfrm>
          <a:custGeom>
            <a:avLst/>
            <a:gdLst/>
            <a:ahLst/>
            <a:cxnLst/>
            <a:rect r="r" b="b" t="t" l="l"/>
            <a:pathLst>
              <a:path h="4907680" w="9315214">
                <a:moveTo>
                  <a:pt x="0" y="0"/>
                </a:moveTo>
                <a:lnTo>
                  <a:pt x="9315214" y="0"/>
                </a:lnTo>
                <a:lnTo>
                  <a:pt x="9315214" y="4907680"/>
                </a:lnTo>
                <a:lnTo>
                  <a:pt x="0" y="490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2550" y="1421434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ESTRUCTURA DE LA BD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22550" y="2355258"/>
            <a:ext cx="1144290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Roboto Bold"/>
              </a:rPr>
              <a:t>STORED PROCEDURES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43508" y="4405453"/>
            <a:ext cx="3736180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Kollektif"/>
              </a:rPr>
              <a:t>Toda la información relacionada y que describe al sistema, para quienes lo desarrollan, implementan y utilizan.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60650" y="3596453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79446" y="3878408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43508" y="3897458"/>
            <a:ext cx="373618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DOCUMENTACION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43508" y="7035864"/>
            <a:ext cx="373618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Kollektif"/>
              </a:rPr>
              <a:t>La lógica de todo el sistema.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60650" y="6226864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79446" y="6508820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43508" y="6527870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43581" y="4405453"/>
            <a:ext cx="3817417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Kollektif"/>
              </a:rPr>
              <a:t>La información o datos que se almacenan en un sistema informatico. 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565477" y="3596453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584273" y="3878408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3581" y="3897458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BASE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43581" y="7035864"/>
            <a:ext cx="3654943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Kollektif"/>
              </a:rPr>
              <a:t>La parte de desarrollo del lado del usuario final, la parte frontal.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565477" y="6365135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584273" y="6647091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43581" y="6527870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FRONTEND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22550" y="2212383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ORDEN DE PRESENTACIÓN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LARANA COMPANY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5926" y="3806528"/>
            <a:ext cx="5496147" cy="5146569"/>
          </a:xfrm>
          <a:custGeom>
            <a:avLst/>
            <a:gdLst/>
            <a:ahLst/>
            <a:cxnLst/>
            <a:rect r="r" b="b" t="t" l="l"/>
            <a:pathLst>
              <a:path h="5146569" w="5496147">
                <a:moveTo>
                  <a:pt x="0" y="0"/>
                </a:moveTo>
                <a:lnTo>
                  <a:pt x="5496148" y="0"/>
                </a:lnTo>
                <a:lnTo>
                  <a:pt x="5496148" y="5146569"/>
                </a:lnTo>
                <a:lnTo>
                  <a:pt x="0" y="51465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2550" y="1421434"/>
            <a:ext cx="114429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Roboto Bold"/>
              </a:rPr>
              <a:t>ESTRUCTURA DE LA BD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22550" y="2355258"/>
            <a:ext cx="1144290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Roboto Bold"/>
              </a:rPr>
              <a:t>FUNCTIONS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4633913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82281" y="3051481"/>
            <a:ext cx="4677987" cy="4184038"/>
          </a:xfrm>
          <a:custGeom>
            <a:avLst/>
            <a:gdLst/>
            <a:ahLst/>
            <a:cxnLst/>
            <a:rect r="r" b="b" t="t" l="l"/>
            <a:pathLst>
              <a:path h="4184038" w="4677987">
                <a:moveTo>
                  <a:pt x="0" y="0"/>
                </a:moveTo>
                <a:lnTo>
                  <a:pt x="4677987" y="0"/>
                </a:lnTo>
                <a:lnTo>
                  <a:pt x="4677987" y="4184038"/>
                </a:lnTo>
                <a:lnTo>
                  <a:pt x="0" y="418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07650" y="2866699"/>
            <a:ext cx="4896307" cy="5396549"/>
          </a:xfrm>
          <a:custGeom>
            <a:avLst/>
            <a:gdLst/>
            <a:ahLst/>
            <a:cxnLst/>
            <a:rect r="r" b="b" t="t" l="l"/>
            <a:pathLst>
              <a:path h="5396549" w="4896307">
                <a:moveTo>
                  <a:pt x="0" y="0"/>
                </a:moveTo>
                <a:lnTo>
                  <a:pt x="4896307" y="0"/>
                </a:lnTo>
                <a:lnTo>
                  <a:pt x="4896307" y="5396549"/>
                </a:lnTo>
                <a:lnTo>
                  <a:pt x="0" y="539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22550" y="6433099"/>
            <a:ext cx="12010009" cy="1736938"/>
          </a:xfrm>
          <a:custGeom>
            <a:avLst/>
            <a:gdLst/>
            <a:ahLst/>
            <a:cxnLst/>
            <a:rect r="r" b="b" t="t" l="l"/>
            <a:pathLst>
              <a:path h="1736938" w="12010009">
                <a:moveTo>
                  <a:pt x="0" y="0"/>
                </a:moveTo>
                <a:lnTo>
                  <a:pt x="12010009" y="0"/>
                </a:lnTo>
                <a:lnTo>
                  <a:pt x="12010009" y="1736937"/>
                </a:lnTo>
                <a:lnTo>
                  <a:pt x="0" y="1736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30564" y="3303305"/>
            <a:ext cx="10223303" cy="1840195"/>
          </a:xfrm>
          <a:custGeom>
            <a:avLst/>
            <a:gdLst/>
            <a:ahLst/>
            <a:cxnLst/>
            <a:rect r="r" b="b" t="t" l="l"/>
            <a:pathLst>
              <a:path h="1840195" w="10223303">
                <a:moveTo>
                  <a:pt x="0" y="0"/>
                </a:moveTo>
                <a:lnTo>
                  <a:pt x="10223303" y="0"/>
                </a:lnTo>
                <a:lnTo>
                  <a:pt x="10223303" y="1840195"/>
                </a:lnTo>
                <a:lnTo>
                  <a:pt x="0" y="1840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5068" y="2059335"/>
            <a:ext cx="5494964" cy="4811974"/>
          </a:xfrm>
          <a:custGeom>
            <a:avLst/>
            <a:gdLst/>
            <a:ahLst/>
            <a:cxnLst/>
            <a:rect r="r" b="b" t="t" l="l"/>
            <a:pathLst>
              <a:path h="4811974" w="5494964">
                <a:moveTo>
                  <a:pt x="0" y="0"/>
                </a:moveTo>
                <a:lnTo>
                  <a:pt x="5494964" y="0"/>
                </a:lnTo>
                <a:lnTo>
                  <a:pt x="5494964" y="4811974"/>
                </a:lnTo>
                <a:lnTo>
                  <a:pt x="0" y="4811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20991" y="1949581"/>
            <a:ext cx="10492365" cy="4921728"/>
          </a:xfrm>
          <a:custGeom>
            <a:avLst/>
            <a:gdLst/>
            <a:ahLst/>
            <a:cxnLst/>
            <a:rect r="r" b="b" t="t" l="l"/>
            <a:pathLst>
              <a:path h="4921728" w="10492365">
                <a:moveTo>
                  <a:pt x="0" y="0"/>
                </a:moveTo>
                <a:lnTo>
                  <a:pt x="10492366" y="0"/>
                </a:lnTo>
                <a:lnTo>
                  <a:pt x="10492366" y="4921728"/>
                </a:lnTo>
                <a:lnTo>
                  <a:pt x="0" y="4921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30358" y="7249282"/>
            <a:ext cx="11027285" cy="3218858"/>
          </a:xfrm>
          <a:custGeom>
            <a:avLst/>
            <a:gdLst/>
            <a:ahLst/>
            <a:cxnLst/>
            <a:rect r="r" b="b" t="t" l="l"/>
            <a:pathLst>
              <a:path h="3218858" w="11027285">
                <a:moveTo>
                  <a:pt x="0" y="0"/>
                </a:moveTo>
                <a:lnTo>
                  <a:pt x="11027284" y="0"/>
                </a:lnTo>
                <a:lnTo>
                  <a:pt x="11027284" y="3218858"/>
                </a:lnTo>
                <a:lnTo>
                  <a:pt x="0" y="3218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0194" y="2591113"/>
            <a:ext cx="4820312" cy="3740763"/>
          </a:xfrm>
          <a:custGeom>
            <a:avLst/>
            <a:gdLst/>
            <a:ahLst/>
            <a:cxnLst/>
            <a:rect r="r" b="b" t="t" l="l"/>
            <a:pathLst>
              <a:path h="3740763" w="4820312">
                <a:moveTo>
                  <a:pt x="0" y="0"/>
                </a:moveTo>
                <a:lnTo>
                  <a:pt x="4820312" y="0"/>
                </a:lnTo>
                <a:lnTo>
                  <a:pt x="4820312" y="3740763"/>
                </a:lnTo>
                <a:lnTo>
                  <a:pt x="0" y="3740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294521"/>
            <a:ext cx="6930869" cy="6706654"/>
          </a:xfrm>
          <a:custGeom>
            <a:avLst/>
            <a:gdLst/>
            <a:ahLst/>
            <a:cxnLst/>
            <a:rect r="r" b="b" t="t" l="l"/>
            <a:pathLst>
              <a:path h="6706654" w="6930869">
                <a:moveTo>
                  <a:pt x="0" y="0"/>
                </a:moveTo>
                <a:lnTo>
                  <a:pt x="6930869" y="0"/>
                </a:lnTo>
                <a:lnTo>
                  <a:pt x="6930869" y="6706654"/>
                </a:lnTo>
                <a:lnTo>
                  <a:pt x="0" y="6706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6219" y="3017833"/>
            <a:ext cx="5488689" cy="4875739"/>
          </a:xfrm>
          <a:custGeom>
            <a:avLst/>
            <a:gdLst/>
            <a:ahLst/>
            <a:cxnLst/>
            <a:rect r="r" b="b" t="t" l="l"/>
            <a:pathLst>
              <a:path h="4875739" w="5488689">
                <a:moveTo>
                  <a:pt x="0" y="0"/>
                </a:moveTo>
                <a:lnTo>
                  <a:pt x="5488689" y="0"/>
                </a:lnTo>
                <a:lnTo>
                  <a:pt x="5488689" y="4875739"/>
                </a:lnTo>
                <a:lnTo>
                  <a:pt x="0" y="4875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51460" y="2399905"/>
            <a:ext cx="6248626" cy="6111594"/>
          </a:xfrm>
          <a:custGeom>
            <a:avLst/>
            <a:gdLst/>
            <a:ahLst/>
            <a:cxnLst/>
            <a:rect r="r" b="b" t="t" l="l"/>
            <a:pathLst>
              <a:path h="6111594" w="6248626">
                <a:moveTo>
                  <a:pt x="0" y="0"/>
                </a:moveTo>
                <a:lnTo>
                  <a:pt x="6248626" y="0"/>
                </a:lnTo>
                <a:lnTo>
                  <a:pt x="6248626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3620" y="3164883"/>
            <a:ext cx="7200822" cy="4606977"/>
          </a:xfrm>
          <a:custGeom>
            <a:avLst/>
            <a:gdLst/>
            <a:ahLst/>
            <a:cxnLst/>
            <a:rect r="r" b="b" t="t" l="l"/>
            <a:pathLst>
              <a:path h="4606977" w="7200822">
                <a:moveTo>
                  <a:pt x="0" y="0"/>
                </a:moveTo>
                <a:lnTo>
                  <a:pt x="7200822" y="0"/>
                </a:lnTo>
                <a:lnTo>
                  <a:pt x="7200822" y="4606977"/>
                </a:lnTo>
                <a:lnTo>
                  <a:pt x="0" y="4606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3164883"/>
            <a:ext cx="8997952" cy="4672014"/>
          </a:xfrm>
          <a:custGeom>
            <a:avLst/>
            <a:gdLst/>
            <a:ahLst/>
            <a:cxnLst/>
            <a:rect r="r" b="b" t="t" l="l"/>
            <a:pathLst>
              <a:path h="4672014" w="8997952">
                <a:moveTo>
                  <a:pt x="0" y="0"/>
                </a:moveTo>
                <a:lnTo>
                  <a:pt x="8997952" y="0"/>
                </a:lnTo>
                <a:lnTo>
                  <a:pt x="8997952" y="4672013"/>
                </a:lnTo>
                <a:lnTo>
                  <a:pt x="0" y="46720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29622" y="2214555"/>
            <a:ext cx="14428755" cy="7825300"/>
          </a:xfrm>
          <a:custGeom>
            <a:avLst/>
            <a:gdLst/>
            <a:ahLst/>
            <a:cxnLst/>
            <a:rect r="r" b="b" t="t" l="l"/>
            <a:pathLst>
              <a:path h="7825300" w="14428755">
                <a:moveTo>
                  <a:pt x="0" y="0"/>
                </a:moveTo>
                <a:lnTo>
                  <a:pt x="14428756" y="0"/>
                </a:lnTo>
                <a:lnTo>
                  <a:pt x="14428756" y="7825300"/>
                </a:lnTo>
                <a:lnTo>
                  <a:pt x="0" y="7825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82506" y="2895664"/>
            <a:ext cx="13522989" cy="5738585"/>
          </a:xfrm>
          <a:custGeom>
            <a:avLst/>
            <a:gdLst/>
            <a:ahLst/>
            <a:cxnLst/>
            <a:rect r="r" b="b" t="t" l="l"/>
            <a:pathLst>
              <a:path h="5738585" w="13522989">
                <a:moveTo>
                  <a:pt x="0" y="0"/>
                </a:moveTo>
                <a:lnTo>
                  <a:pt x="13522988" y="0"/>
                </a:lnTo>
                <a:lnTo>
                  <a:pt x="13522988" y="5738585"/>
                </a:lnTo>
                <a:lnTo>
                  <a:pt x="0" y="5738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22550" y="4633913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Documentación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61593" y="2454856"/>
            <a:ext cx="13720933" cy="3126230"/>
          </a:xfrm>
          <a:custGeom>
            <a:avLst/>
            <a:gdLst/>
            <a:ahLst/>
            <a:cxnLst/>
            <a:rect r="r" b="b" t="t" l="l"/>
            <a:pathLst>
              <a:path h="3126230" w="13720933">
                <a:moveTo>
                  <a:pt x="0" y="0"/>
                </a:moveTo>
                <a:lnTo>
                  <a:pt x="13720933" y="0"/>
                </a:lnTo>
                <a:lnTo>
                  <a:pt x="13720933" y="3126229"/>
                </a:lnTo>
                <a:lnTo>
                  <a:pt x="0" y="31262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64" r="0" b="-136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39357" y="2454856"/>
            <a:ext cx="11849480" cy="7136747"/>
          </a:xfrm>
          <a:custGeom>
            <a:avLst/>
            <a:gdLst/>
            <a:ahLst/>
            <a:cxnLst/>
            <a:rect r="r" b="b" t="t" l="l"/>
            <a:pathLst>
              <a:path h="7136747" w="11849480">
                <a:moveTo>
                  <a:pt x="0" y="0"/>
                </a:moveTo>
                <a:lnTo>
                  <a:pt x="11849480" y="0"/>
                </a:lnTo>
                <a:lnTo>
                  <a:pt x="11849480" y="7136747"/>
                </a:lnTo>
                <a:lnTo>
                  <a:pt x="0" y="7136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5761" y="2289530"/>
            <a:ext cx="14048815" cy="5186432"/>
          </a:xfrm>
          <a:custGeom>
            <a:avLst/>
            <a:gdLst/>
            <a:ahLst/>
            <a:cxnLst/>
            <a:rect r="r" b="b" t="t" l="l"/>
            <a:pathLst>
              <a:path h="5186432" w="14048815">
                <a:moveTo>
                  <a:pt x="0" y="0"/>
                </a:moveTo>
                <a:lnTo>
                  <a:pt x="14048815" y="0"/>
                </a:lnTo>
                <a:lnTo>
                  <a:pt x="14048815" y="5186432"/>
                </a:lnTo>
                <a:lnTo>
                  <a:pt x="0" y="5186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18250" y="2289530"/>
            <a:ext cx="10776498" cy="6685325"/>
          </a:xfrm>
          <a:custGeom>
            <a:avLst/>
            <a:gdLst/>
            <a:ahLst/>
            <a:cxnLst/>
            <a:rect r="r" b="b" t="t" l="l"/>
            <a:pathLst>
              <a:path h="6685325" w="10776498">
                <a:moveTo>
                  <a:pt x="0" y="0"/>
                </a:moveTo>
                <a:lnTo>
                  <a:pt x="10776498" y="0"/>
                </a:lnTo>
                <a:lnTo>
                  <a:pt x="10776498" y="6685325"/>
                </a:lnTo>
                <a:lnTo>
                  <a:pt x="0" y="6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84013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38996" y="2480366"/>
            <a:ext cx="12010009" cy="2891087"/>
          </a:xfrm>
          <a:custGeom>
            <a:avLst/>
            <a:gdLst/>
            <a:ahLst/>
            <a:cxnLst/>
            <a:rect r="r" b="b" t="t" l="l"/>
            <a:pathLst>
              <a:path h="2891087" w="12010009">
                <a:moveTo>
                  <a:pt x="0" y="0"/>
                </a:moveTo>
                <a:lnTo>
                  <a:pt x="12010008" y="0"/>
                </a:lnTo>
                <a:lnTo>
                  <a:pt x="12010008" y="2891087"/>
                </a:lnTo>
                <a:lnTo>
                  <a:pt x="0" y="2891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38996" y="5371453"/>
            <a:ext cx="12010009" cy="3336748"/>
          </a:xfrm>
          <a:custGeom>
            <a:avLst/>
            <a:gdLst/>
            <a:ahLst/>
            <a:cxnLst/>
            <a:rect r="r" b="b" t="t" l="l"/>
            <a:pathLst>
              <a:path h="3336748" w="12010009">
                <a:moveTo>
                  <a:pt x="0" y="0"/>
                </a:moveTo>
                <a:lnTo>
                  <a:pt x="12010008" y="0"/>
                </a:lnTo>
                <a:lnTo>
                  <a:pt x="12010008" y="3336749"/>
                </a:lnTo>
                <a:lnTo>
                  <a:pt x="0" y="3336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420508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86523" y="1640509"/>
            <a:ext cx="12010009" cy="1142722"/>
          </a:xfrm>
          <a:custGeom>
            <a:avLst/>
            <a:gdLst/>
            <a:ahLst/>
            <a:cxnLst/>
            <a:rect r="r" b="b" t="t" l="l"/>
            <a:pathLst>
              <a:path h="1142722" w="12010009">
                <a:moveTo>
                  <a:pt x="0" y="0"/>
                </a:moveTo>
                <a:lnTo>
                  <a:pt x="12010009" y="0"/>
                </a:lnTo>
                <a:lnTo>
                  <a:pt x="12010009" y="1142722"/>
                </a:lnTo>
                <a:lnTo>
                  <a:pt x="0" y="1142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86523" y="2402882"/>
            <a:ext cx="12114953" cy="7677030"/>
          </a:xfrm>
          <a:custGeom>
            <a:avLst/>
            <a:gdLst/>
            <a:ahLst/>
            <a:cxnLst/>
            <a:rect r="r" b="b" t="t" l="l"/>
            <a:pathLst>
              <a:path h="7677030" w="12114953">
                <a:moveTo>
                  <a:pt x="0" y="0"/>
                </a:moveTo>
                <a:lnTo>
                  <a:pt x="12114954" y="0"/>
                </a:lnTo>
                <a:lnTo>
                  <a:pt x="12114954" y="7677030"/>
                </a:lnTo>
                <a:lnTo>
                  <a:pt x="0" y="76770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464097" y="-2333643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194" y="4900735"/>
            <a:ext cx="5117782" cy="5143500"/>
          </a:xfrm>
          <a:custGeom>
            <a:avLst/>
            <a:gdLst/>
            <a:ahLst/>
            <a:cxnLst/>
            <a:rect r="r" b="b" t="t" l="l"/>
            <a:pathLst>
              <a:path h="5143500" w="5117782">
                <a:moveTo>
                  <a:pt x="0" y="0"/>
                </a:moveTo>
                <a:lnTo>
                  <a:pt x="5117783" y="0"/>
                </a:lnTo>
                <a:lnTo>
                  <a:pt x="511778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90464" y="805000"/>
            <a:ext cx="3349972" cy="2989850"/>
          </a:xfrm>
          <a:custGeom>
            <a:avLst/>
            <a:gdLst/>
            <a:ahLst/>
            <a:cxnLst/>
            <a:rect r="r" b="b" t="t" l="l"/>
            <a:pathLst>
              <a:path h="2989850" w="3349972">
                <a:moveTo>
                  <a:pt x="0" y="0"/>
                </a:moveTo>
                <a:lnTo>
                  <a:pt x="3349972" y="0"/>
                </a:lnTo>
                <a:lnTo>
                  <a:pt x="3349972" y="2989850"/>
                </a:lnTo>
                <a:lnTo>
                  <a:pt x="0" y="29898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2550" y="4391147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Frontend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45384" y="2708208"/>
            <a:ext cx="4870584" cy="4870584"/>
          </a:xfrm>
          <a:custGeom>
            <a:avLst/>
            <a:gdLst/>
            <a:ahLst/>
            <a:cxnLst/>
            <a:rect r="r" b="b" t="t" l="l"/>
            <a:pathLst>
              <a:path h="4870584" w="4870584">
                <a:moveTo>
                  <a:pt x="0" y="0"/>
                </a:moveTo>
                <a:lnTo>
                  <a:pt x="4870584" y="0"/>
                </a:lnTo>
                <a:lnTo>
                  <a:pt x="4870584" y="4870584"/>
                </a:lnTo>
                <a:lnTo>
                  <a:pt x="0" y="4870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2550" y="4133677"/>
            <a:ext cx="4767688" cy="2019646"/>
          </a:xfrm>
          <a:custGeom>
            <a:avLst/>
            <a:gdLst/>
            <a:ahLst/>
            <a:cxnLst/>
            <a:rect r="r" b="b" t="t" l="l"/>
            <a:pathLst>
              <a:path h="2019646" w="4767688">
                <a:moveTo>
                  <a:pt x="0" y="0"/>
                </a:moveTo>
                <a:lnTo>
                  <a:pt x="4767689" y="0"/>
                </a:lnTo>
                <a:lnTo>
                  <a:pt x="4767689" y="2019646"/>
                </a:lnTo>
                <a:lnTo>
                  <a:pt x="0" y="2019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101917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Logos de la empresa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4427" y="2721655"/>
            <a:ext cx="16579145" cy="5482522"/>
          </a:xfrm>
          <a:custGeom>
            <a:avLst/>
            <a:gdLst/>
            <a:ahLst/>
            <a:cxnLst/>
            <a:rect r="r" b="b" t="t" l="l"/>
            <a:pathLst>
              <a:path h="5482522" w="16579145">
                <a:moveTo>
                  <a:pt x="0" y="0"/>
                </a:moveTo>
                <a:lnTo>
                  <a:pt x="16579146" y="0"/>
                </a:lnTo>
                <a:lnTo>
                  <a:pt x="16579146" y="5482522"/>
                </a:lnTo>
                <a:lnTo>
                  <a:pt x="0" y="5482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22550" y="381916"/>
            <a:ext cx="11442900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Primera propuesta de wereables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24110" y="1744867"/>
          <a:ext cx="7729170" cy="8043846"/>
        </p:xfrm>
        <a:graphic>
          <a:graphicData uri="http://schemas.openxmlformats.org/drawingml/2006/table">
            <a:tbl>
              <a:tblPr/>
              <a:tblGrid>
                <a:gridCol w="7729170"/>
              </a:tblGrid>
              <a:tr h="10814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Kollektif Bold"/>
                        </a:rPr>
                        <a:t>Funcionalidad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4834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Kollektif"/>
                        </a:rPr>
                        <a:t>Contara con un menú que le permitira al usuario seleccionar la funcion que utilizara.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Kollektif"/>
                        </a:rPr>
                        <a:t>Búsqueda de pueblos mágicos:  Contará con una lista de los pueblos mágicos los cuales se encuentran dentro del estado de Puebla.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80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Kollektif"/>
                        </a:rPr>
                        <a:t>Búsqueda de lugares. La misma funcionalidad de búsqueda de los lugares de cada pueblo mágico dentro del estado de Puebla, será detallada y especifica para la mejor experiencia de cada usuario.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8890248" y="1744867"/>
            <a:ext cx="4375028" cy="4191343"/>
          </a:xfrm>
          <a:custGeom>
            <a:avLst/>
            <a:gdLst/>
            <a:ahLst/>
            <a:cxnLst/>
            <a:rect r="r" b="b" t="t" l="l"/>
            <a:pathLst>
              <a:path h="4191343" w="4375028">
                <a:moveTo>
                  <a:pt x="0" y="0"/>
                </a:moveTo>
                <a:lnTo>
                  <a:pt x="4375028" y="0"/>
                </a:lnTo>
                <a:lnTo>
                  <a:pt x="4375028" y="4191343"/>
                </a:lnTo>
                <a:lnTo>
                  <a:pt x="0" y="4191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13351" y="5936210"/>
            <a:ext cx="4118024" cy="3896625"/>
          </a:xfrm>
          <a:custGeom>
            <a:avLst/>
            <a:gdLst/>
            <a:ahLst/>
            <a:cxnLst/>
            <a:rect r="r" b="b" t="t" l="l"/>
            <a:pathLst>
              <a:path h="3896625" w="4118024">
                <a:moveTo>
                  <a:pt x="0" y="0"/>
                </a:moveTo>
                <a:lnTo>
                  <a:pt x="4118024" y="0"/>
                </a:lnTo>
                <a:lnTo>
                  <a:pt x="4118024" y="3896625"/>
                </a:lnTo>
                <a:lnTo>
                  <a:pt x="0" y="389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6007" y="293913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Diseño wereable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892871" y="1019254"/>
          <a:ext cx="8639540" cy="8239046"/>
        </p:xfrm>
        <a:graphic>
          <a:graphicData uri="http://schemas.openxmlformats.org/drawingml/2006/table">
            <a:tbl>
              <a:tblPr/>
              <a:tblGrid>
                <a:gridCol w="8639540"/>
              </a:tblGrid>
              <a:tr h="12822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Kollektif Bold"/>
                        </a:rPr>
                        <a:t>Funcionalidad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4066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Kollektif"/>
                        </a:rPr>
                        <a:t>Descripción del lugar. Proporciona información concisa y de interés para los usuarios, incluyendo el nombre, el cual será de suma importancia para la interpretación de los datos, su descripción del mismo y una referencia visual para mejor experiencia.</a:t>
                      </a:r>
                      <a:endParaRPr lang="en-US" sz="1100"/>
                    </a:p>
                    <a:p>
                      <a:pPr>
                        <a:lnSpc>
                          <a:spcPts val="40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49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Kollektif"/>
                        </a:rPr>
                        <a:t>Recomendaciones: Sugerencias para el usuario de los pueblos magicos</a:t>
                      </a:r>
                      <a:r>
                        <a:rPr lang="en-US" sz="2799">
                          <a:solidFill>
                            <a:srgbClr val="FFFFFF"/>
                          </a:solidFill>
                          <a:latin typeface="Kollektif"/>
                        </a:rPr>
                        <a:t> más visitados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49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Kollektif"/>
                        </a:rPr>
                        <a:t>Asistente de voz: Facilitara la interaccion con la aplicacion.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757883" y="285651"/>
            <a:ext cx="3432044" cy="3237778"/>
          </a:xfrm>
          <a:custGeom>
            <a:avLst/>
            <a:gdLst/>
            <a:ahLst/>
            <a:cxnLst/>
            <a:rect r="r" b="b" t="t" l="l"/>
            <a:pathLst>
              <a:path h="3237778" w="3432044">
                <a:moveTo>
                  <a:pt x="0" y="0"/>
                </a:moveTo>
                <a:lnTo>
                  <a:pt x="3432044" y="0"/>
                </a:lnTo>
                <a:lnTo>
                  <a:pt x="3432044" y="3237778"/>
                </a:lnTo>
                <a:lnTo>
                  <a:pt x="0" y="323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3792" y="3714710"/>
            <a:ext cx="3456135" cy="3297839"/>
          </a:xfrm>
          <a:custGeom>
            <a:avLst/>
            <a:gdLst/>
            <a:ahLst/>
            <a:cxnLst/>
            <a:rect r="r" b="b" t="t" l="l"/>
            <a:pathLst>
              <a:path h="3297839" w="3456135">
                <a:moveTo>
                  <a:pt x="0" y="0"/>
                </a:moveTo>
                <a:lnTo>
                  <a:pt x="3456135" y="0"/>
                </a:lnTo>
                <a:lnTo>
                  <a:pt x="3456135" y="3297839"/>
                </a:lnTo>
                <a:lnTo>
                  <a:pt x="0" y="3297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91900" y="7252777"/>
            <a:ext cx="3150402" cy="3042182"/>
          </a:xfrm>
          <a:custGeom>
            <a:avLst/>
            <a:gdLst/>
            <a:ahLst/>
            <a:cxnLst/>
            <a:rect r="r" b="b" t="t" l="l"/>
            <a:pathLst>
              <a:path h="3042182" w="3150402">
                <a:moveTo>
                  <a:pt x="0" y="0"/>
                </a:moveTo>
                <a:lnTo>
                  <a:pt x="3150402" y="0"/>
                </a:lnTo>
                <a:lnTo>
                  <a:pt x="3150402" y="3042183"/>
                </a:lnTo>
                <a:lnTo>
                  <a:pt x="0" y="304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89072"/>
            <a:ext cx="9491829" cy="4054428"/>
          </a:xfrm>
          <a:custGeom>
            <a:avLst/>
            <a:gdLst/>
            <a:ahLst/>
            <a:cxnLst/>
            <a:rect r="r" b="b" t="t" l="l"/>
            <a:pathLst>
              <a:path h="4054428" w="9491829">
                <a:moveTo>
                  <a:pt x="0" y="0"/>
                </a:moveTo>
                <a:lnTo>
                  <a:pt x="9491829" y="0"/>
                </a:lnTo>
                <a:lnTo>
                  <a:pt x="9491829" y="4054428"/>
                </a:lnTo>
                <a:lnTo>
                  <a:pt x="0" y="405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97286" y="5357852"/>
            <a:ext cx="8062014" cy="3900448"/>
          </a:xfrm>
          <a:custGeom>
            <a:avLst/>
            <a:gdLst/>
            <a:ahLst/>
            <a:cxnLst/>
            <a:rect r="r" b="b" t="t" l="l"/>
            <a:pathLst>
              <a:path h="3900448" w="8062014">
                <a:moveTo>
                  <a:pt x="0" y="0"/>
                </a:moveTo>
                <a:lnTo>
                  <a:pt x="8062014" y="0"/>
                </a:lnTo>
                <a:lnTo>
                  <a:pt x="8062014" y="3900448"/>
                </a:lnTo>
                <a:lnTo>
                  <a:pt x="0" y="390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39960" y="-1211574"/>
            <a:ext cx="9957527" cy="229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</a:p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AFAFA"/>
                </a:solidFill>
                <a:latin typeface="Open Sans Bold"/>
              </a:rPr>
              <a:t>Evaluación de Equipo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22550" y="2478270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Objetivo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8583" y="4488045"/>
            <a:ext cx="16272913" cy="198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Desarrollar una aplicación para dispositivos, basada en tecnologías actuales y escalables, con el fin de recomendar lugares turísticos de cada uno de los pueblos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mágicos existentes en el estado de Puebla.  </a:t>
            </a:r>
          </a:p>
          <a:p>
            <a:pPr algn="ctr">
              <a:lnSpc>
                <a:spcPts val="3113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950" y="1421050"/>
            <a:ext cx="8256350" cy="4055751"/>
          </a:xfrm>
          <a:custGeom>
            <a:avLst/>
            <a:gdLst/>
            <a:ahLst/>
            <a:cxnLst/>
            <a:rect r="r" b="b" t="t" l="l"/>
            <a:pathLst>
              <a:path h="4055751" w="8256350">
                <a:moveTo>
                  <a:pt x="0" y="0"/>
                </a:moveTo>
                <a:lnTo>
                  <a:pt x="8256350" y="0"/>
                </a:lnTo>
                <a:lnTo>
                  <a:pt x="8256350" y="4055751"/>
                </a:lnTo>
                <a:lnTo>
                  <a:pt x="0" y="4055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1205" y="5628012"/>
            <a:ext cx="8247544" cy="4055751"/>
          </a:xfrm>
          <a:custGeom>
            <a:avLst/>
            <a:gdLst/>
            <a:ahLst/>
            <a:cxnLst/>
            <a:rect r="r" b="b" t="t" l="l"/>
            <a:pathLst>
              <a:path h="4055751" w="8247544">
                <a:moveTo>
                  <a:pt x="0" y="0"/>
                </a:moveTo>
                <a:lnTo>
                  <a:pt x="8247544" y="0"/>
                </a:lnTo>
                <a:lnTo>
                  <a:pt x="8247544" y="4055751"/>
                </a:lnTo>
                <a:lnTo>
                  <a:pt x="0" y="4055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39960" y="-1211574"/>
            <a:ext cx="9957527" cy="229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</a:p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AFAFA"/>
                </a:solidFill>
                <a:latin typeface="Open Sans Bold"/>
              </a:rPr>
              <a:t>Evaluación de Equipo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4808" y="2814290"/>
            <a:ext cx="15424972" cy="618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Open Sans Extra Bold"/>
              </a:rPr>
              <a:t>Alcance del Producto / Software</a:t>
            </a:r>
          </a:p>
          <a:p>
            <a:pPr algn="ctr">
              <a:lnSpc>
                <a:spcPts val="5319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Realización de una aplicación, implementada para la recomendación de lugares turísticos en cada uno de los diferentes pueblos mágicos del estado de Puebla.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Da al usuario el o los lugares turísticos, en el cual, el usuario seleccione.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Describe el lugar turístico con la información mas relevante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  </a:t>
            </a:r>
            <a:r>
              <a:rPr lang="en-US" sz="3000">
                <a:solidFill>
                  <a:srgbClr val="FFFFFF"/>
                </a:solidFill>
                <a:latin typeface="Open Sans Extra Bold"/>
              </a:rPr>
              <a:t>Se muestra una imagen de ayuda de referencia hacia el usuario.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Se realice la valoración dle lugar turistico por parte del usuario.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59317" y="2171397"/>
            <a:ext cx="11969366" cy="5944207"/>
          </a:xfrm>
          <a:custGeom>
            <a:avLst/>
            <a:gdLst/>
            <a:ahLst/>
            <a:cxnLst/>
            <a:rect r="r" b="b" t="t" l="l"/>
            <a:pathLst>
              <a:path h="5944207" w="11969366">
                <a:moveTo>
                  <a:pt x="0" y="0"/>
                </a:moveTo>
                <a:lnTo>
                  <a:pt x="11969366" y="0"/>
                </a:lnTo>
                <a:lnTo>
                  <a:pt x="11969366" y="5944206"/>
                </a:lnTo>
                <a:lnTo>
                  <a:pt x="0" y="5944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9990" y="758898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Diagrama de Gantt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61878" y="2172707"/>
            <a:ext cx="11964244" cy="5941585"/>
          </a:xfrm>
          <a:custGeom>
            <a:avLst/>
            <a:gdLst/>
            <a:ahLst/>
            <a:cxnLst/>
            <a:rect r="r" b="b" t="t" l="l"/>
            <a:pathLst>
              <a:path h="5941585" w="11964244">
                <a:moveTo>
                  <a:pt x="0" y="0"/>
                </a:moveTo>
                <a:lnTo>
                  <a:pt x="11964244" y="0"/>
                </a:lnTo>
                <a:lnTo>
                  <a:pt x="11964244" y="5941586"/>
                </a:lnTo>
                <a:lnTo>
                  <a:pt x="0" y="5941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9990" y="758898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Diagrama de Gantt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72545" y="0"/>
            <a:ext cx="8620044" cy="9935208"/>
          </a:xfrm>
          <a:custGeom>
            <a:avLst/>
            <a:gdLst/>
            <a:ahLst/>
            <a:cxnLst/>
            <a:rect r="r" b="b" t="t" l="l"/>
            <a:pathLst>
              <a:path h="9935208" w="8620044">
                <a:moveTo>
                  <a:pt x="0" y="0"/>
                </a:moveTo>
                <a:lnTo>
                  <a:pt x="8620044" y="0"/>
                </a:lnTo>
                <a:lnTo>
                  <a:pt x="8620044" y="9935208"/>
                </a:lnTo>
                <a:lnTo>
                  <a:pt x="0" y="99352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2688" y="4958079"/>
            <a:ext cx="657575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Avance General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TURISMO DE AVENTURA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DAFr21aNg3w</dc:identifier>
  <dcterms:modified xsi:type="dcterms:W3CDTF">2011-08-01T06:04:30Z</dcterms:modified>
  <cp:revision>1</cp:revision>
  <dc:title>PRESENTACION FINAL</dc:title>
</cp:coreProperties>
</file>